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64" r:id="rId3"/>
    <p:sldId id="260" r:id="rId4"/>
    <p:sldId id="270" r:id="rId5"/>
    <p:sldId id="286" r:id="rId6"/>
    <p:sldId id="277" r:id="rId7"/>
    <p:sldId id="287" r:id="rId8"/>
    <p:sldId id="278" r:id="rId9"/>
    <p:sldId id="285" r:id="rId10"/>
  </p:sldIdLst>
  <p:sldSz cx="9144000" cy="5143500" type="screen16x9"/>
  <p:notesSz cx="6858000" cy="9144000"/>
  <p:embeddedFontLst>
    <p:embeddedFont>
      <p:font typeface="ABeeZee" panose="020B0604020202020204" charset="0"/>
      <p:regular r:id="rId12"/>
      <p:italic r:id="rId13"/>
    </p:embeddedFont>
    <p:embeddedFont>
      <p:font typeface="Bebas Neue" panose="020B0604020202020204" charset="0"/>
      <p:regular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B9D17-4F03-4FD7-AC78-2D27A4CC1FB7}">
  <a:tblStyle styleId="{7B0B9D17-4F03-4FD7-AC78-2D27A4CC1F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D27CA2-FA72-4817-8114-874D012CE46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624" y="10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eb8e667484_0_42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eb8e667484_0_42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35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26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57386" y="1432275"/>
            <a:ext cx="50292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ABeeZee"/>
                <a:ea typeface="ABeeZee"/>
                <a:cs typeface="ABeeZee"/>
                <a:sym typeface="ABeeZ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57414" y="3235425"/>
            <a:ext cx="5029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904247">
            <a:off x="328282" y="-1943844"/>
            <a:ext cx="2925955" cy="2926444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915958">
            <a:off x="6968090" y="2559877"/>
            <a:ext cx="2925387" cy="2927262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99335">
            <a:off x="-536977" y="3709121"/>
            <a:ext cx="2925136" cy="292339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/>
          <p:nvPr/>
        </p:nvSpPr>
        <p:spPr>
          <a:xfrm rot="915958" flipH="1">
            <a:off x="7852203" y="3627377"/>
            <a:ext cx="2925387" cy="2927262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0"/>
          <p:cNvSpPr/>
          <p:nvPr/>
        </p:nvSpPr>
        <p:spPr>
          <a:xfrm rot="9890756">
            <a:off x="-412561" y="3835966"/>
            <a:ext cx="1098890" cy="109741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0"/>
          <p:cNvSpPr/>
          <p:nvPr/>
        </p:nvSpPr>
        <p:spPr>
          <a:xfrm rot="-909244">
            <a:off x="407430" y="4274623"/>
            <a:ext cx="1098890" cy="109741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/>
          <p:nvPr/>
        </p:nvSpPr>
        <p:spPr>
          <a:xfrm rot="9895753">
            <a:off x="-537380" y="3704442"/>
            <a:ext cx="2925955" cy="2926444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1"/>
          <p:cNvSpPr/>
          <p:nvPr/>
        </p:nvSpPr>
        <p:spPr>
          <a:xfrm rot="9884042">
            <a:off x="6968090" y="-800098"/>
            <a:ext cx="2925387" cy="2927262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1"/>
          <p:cNvSpPr/>
          <p:nvPr/>
        </p:nvSpPr>
        <p:spPr>
          <a:xfrm rot="-900665">
            <a:off x="-536977" y="-1945477"/>
            <a:ext cx="2925136" cy="292339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-904247">
            <a:off x="-945993" y="-2116094"/>
            <a:ext cx="2925955" cy="2926444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 rot="-915958">
            <a:off x="7305177" y="-756748"/>
            <a:ext cx="2925387" cy="2927262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 rot="9899335">
            <a:off x="3500873" y="4154371"/>
            <a:ext cx="2925136" cy="292339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3225" y="2312700"/>
            <a:ext cx="3931800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85000"/>
            <a:ext cx="1645800" cy="12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>
            <a:spLocks noGrp="1"/>
          </p:cNvSpPr>
          <p:nvPr>
            <p:ph type="pic" idx="3"/>
          </p:nvPr>
        </p:nvSpPr>
        <p:spPr>
          <a:xfrm>
            <a:off x="4922400" y="539500"/>
            <a:ext cx="3840600" cy="406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5055280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583188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5055280" y="3325625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583188" y="3325625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 rot="-915958">
            <a:off x="7711577" y="-1905873"/>
            <a:ext cx="2925387" cy="2927262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 rot="-909244">
            <a:off x="441938" y="4668436"/>
            <a:ext cx="1098890" cy="109741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 rot="9890756">
            <a:off x="-378054" y="4229778"/>
            <a:ext cx="1098890" cy="109741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 rot="-915958">
            <a:off x="6968090" y="1279352"/>
            <a:ext cx="2925387" cy="2927262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/>
          <p:nvPr/>
        </p:nvSpPr>
        <p:spPr>
          <a:xfrm rot="-904247">
            <a:off x="2532307" y="4245456"/>
            <a:ext cx="2925955" cy="2926444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8"/>
          <p:cNvSpPr/>
          <p:nvPr/>
        </p:nvSpPr>
        <p:spPr>
          <a:xfrm rot="-900665">
            <a:off x="-749352" y="-1663579"/>
            <a:ext cx="2925136" cy="292339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720000" y="1512450"/>
            <a:ext cx="2011800" cy="10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720000" y="2533650"/>
            <a:ext cx="20118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 rot="-904247">
            <a:off x="6518382" y="4070281"/>
            <a:ext cx="2925955" cy="2926444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9"/>
          <p:cNvSpPr/>
          <p:nvPr/>
        </p:nvSpPr>
        <p:spPr>
          <a:xfrm rot="-915958">
            <a:off x="-1202435" y="1510352"/>
            <a:ext cx="2925387" cy="2927262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/>
          <p:nvPr/>
        </p:nvSpPr>
        <p:spPr>
          <a:xfrm rot="9899335">
            <a:off x="7765998" y="-1072429"/>
            <a:ext cx="2925136" cy="292339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5321725" y="1969800"/>
            <a:ext cx="31089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5321873" y="2442300"/>
            <a:ext cx="31089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/>
          <p:nvPr/>
        </p:nvSpPr>
        <p:spPr>
          <a:xfrm rot="-915958">
            <a:off x="-1654673" y="3751202"/>
            <a:ext cx="2925387" cy="2927262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3"/>
          <p:cNvSpPr/>
          <p:nvPr/>
        </p:nvSpPr>
        <p:spPr>
          <a:xfrm rot="-909244">
            <a:off x="8531838" y="133911"/>
            <a:ext cx="1098890" cy="109741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3"/>
          <p:cNvSpPr/>
          <p:nvPr/>
        </p:nvSpPr>
        <p:spPr>
          <a:xfrm rot="9890756">
            <a:off x="7711846" y="-304747"/>
            <a:ext cx="1098890" cy="109741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1"/>
          </p:nvPr>
        </p:nvSpPr>
        <p:spPr>
          <a:xfrm>
            <a:off x="720000" y="2741157"/>
            <a:ext cx="22713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2"/>
          </p:nvPr>
        </p:nvSpPr>
        <p:spPr>
          <a:xfrm>
            <a:off x="3379135" y="2741157"/>
            <a:ext cx="22713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3"/>
          </p:nvPr>
        </p:nvSpPr>
        <p:spPr>
          <a:xfrm>
            <a:off x="6038278" y="2741157"/>
            <a:ext cx="22713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4"/>
          </p:nvPr>
        </p:nvSpPr>
        <p:spPr>
          <a:xfrm>
            <a:off x="720000" y="2360150"/>
            <a:ext cx="2271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5"/>
          </p:nvPr>
        </p:nvSpPr>
        <p:spPr>
          <a:xfrm>
            <a:off x="3379139" y="2360150"/>
            <a:ext cx="2271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6"/>
          </p:nvPr>
        </p:nvSpPr>
        <p:spPr>
          <a:xfrm>
            <a:off x="6038278" y="2360150"/>
            <a:ext cx="2271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 ">
  <p:cSld name="CUSTOM_7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1"/>
          </p:nvPr>
        </p:nvSpPr>
        <p:spPr>
          <a:xfrm>
            <a:off x="1001575" y="1732786"/>
            <a:ext cx="3177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subTitle" idx="2"/>
          </p:nvPr>
        </p:nvSpPr>
        <p:spPr>
          <a:xfrm>
            <a:off x="1024806" y="3400986"/>
            <a:ext cx="3177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subTitle" idx="3"/>
          </p:nvPr>
        </p:nvSpPr>
        <p:spPr>
          <a:xfrm>
            <a:off x="1001575" y="2570100"/>
            <a:ext cx="3177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4"/>
          </p:nvPr>
        </p:nvSpPr>
        <p:spPr>
          <a:xfrm>
            <a:off x="1024803" y="4238300"/>
            <a:ext cx="3177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subTitle" idx="5"/>
          </p:nvPr>
        </p:nvSpPr>
        <p:spPr>
          <a:xfrm>
            <a:off x="5223600" y="1732786"/>
            <a:ext cx="3200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6"/>
          </p:nvPr>
        </p:nvSpPr>
        <p:spPr>
          <a:xfrm>
            <a:off x="5223600" y="2570100"/>
            <a:ext cx="3200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7"/>
          </p:nvPr>
        </p:nvSpPr>
        <p:spPr>
          <a:xfrm>
            <a:off x="1001575" y="1358900"/>
            <a:ext cx="3177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ubTitle" idx="8"/>
          </p:nvPr>
        </p:nvSpPr>
        <p:spPr>
          <a:xfrm>
            <a:off x="1024806" y="3027100"/>
            <a:ext cx="3177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9"/>
          </p:nvPr>
        </p:nvSpPr>
        <p:spPr>
          <a:xfrm>
            <a:off x="5223600" y="1358900"/>
            <a:ext cx="3200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13"/>
          </p:nvPr>
        </p:nvSpPr>
        <p:spPr>
          <a:xfrm>
            <a:off x="1001575" y="2193002"/>
            <a:ext cx="3177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14"/>
          </p:nvPr>
        </p:nvSpPr>
        <p:spPr>
          <a:xfrm>
            <a:off x="1024806" y="3861202"/>
            <a:ext cx="3177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15"/>
          </p:nvPr>
        </p:nvSpPr>
        <p:spPr>
          <a:xfrm>
            <a:off x="5223600" y="2193002"/>
            <a:ext cx="3200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1358895"/>
            <a:ext cx="4572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18" name="Google Shape;218;p27"/>
          <p:cNvSpPr txBox="1">
            <a:spLocks noGrp="1"/>
          </p:cNvSpPr>
          <p:nvPr>
            <p:ph type="title" idx="17" hasCustomPrompt="1"/>
          </p:nvPr>
        </p:nvSpPr>
        <p:spPr>
          <a:xfrm>
            <a:off x="720000" y="3027095"/>
            <a:ext cx="4572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19" name="Google Shape;219;p27"/>
          <p:cNvSpPr txBox="1">
            <a:spLocks noGrp="1"/>
          </p:cNvSpPr>
          <p:nvPr>
            <p:ph type="title" idx="18" hasCustomPrompt="1"/>
          </p:nvPr>
        </p:nvSpPr>
        <p:spPr>
          <a:xfrm>
            <a:off x="4918800" y="1358895"/>
            <a:ext cx="4572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20" name="Google Shape;220;p27"/>
          <p:cNvSpPr txBox="1">
            <a:spLocks noGrp="1"/>
          </p:cNvSpPr>
          <p:nvPr>
            <p:ph type="title" idx="19" hasCustomPrompt="1"/>
          </p:nvPr>
        </p:nvSpPr>
        <p:spPr>
          <a:xfrm>
            <a:off x="720000" y="2193002"/>
            <a:ext cx="4572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21" name="Google Shape;221;p27"/>
          <p:cNvSpPr txBox="1">
            <a:spLocks noGrp="1"/>
          </p:cNvSpPr>
          <p:nvPr>
            <p:ph type="title" idx="20" hasCustomPrompt="1"/>
          </p:nvPr>
        </p:nvSpPr>
        <p:spPr>
          <a:xfrm>
            <a:off x="720000" y="3861202"/>
            <a:ext cx="4572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 idx="21" hasCustomPrompt="1"/>
          </p:nvPr>
        </p:nvSpPr>
        <p:spPr>
          <a:xfrm>
            <a:off x="4918800" y="2193002"/>
            <a:ext cx="4572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22"/>
          </p:nvPr>
        </p:nvSpPr>
        <p:spPr>
          <a:xfrm>
            <a:off x="5223606" y="3400986"/>
            <a:ext cx="3200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subTitle" idx="23"/>
          </p:nvPr>
        </p:nvSpPr>
        <p:spPr>
          <a:xfrm>
            <a:off x="5223606" y="4238300"/>
            <a:ext cx="3200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subTitle" idx="24"/>
          </p:nvPr>
        </p:nvSpPr>
        <p:spPr>
          <a:xfrm>
            <a:off x="5223606" y="3027100"/>
            <a:ext cx="3200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25"/>
          </p:nvPr>
        </p:nvSpPr>
        <p:spPr>
          <a:xfrm>
            <a:off x="5223606" y="3861202"/>
            <a:ext cx="3200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title" idx="26" hasCustomPrompt="1"/>
          </p:nvPr>
        </p:nvSpPr>
        <p:spPr>
          <a:xfrm>
            <a:off x="4918800" y="3027095"/>
            <a:ext cx="4572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28" name="Google Shape;228;p27"/>
          <p:cNvSpPr txBox="1">
            <a:spLocks noGrp="1"/>
          </p:cNvSpPr>
          <p:nvPr>
            <p:ph type="title" idx="27" hasCustomPrompt="1"/>
          </p:nvPr>
        </p:nvSpPr>
        <p:spPr>
          <a:xfrm>
            <a:off x="4918800" y="3861202"/>
            <a:ext cx="4572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29" name="Google Shape;229;p27"/>
          <p:cNvSpPr/>
          <p:nvPr/>
        </p:nvSpPr>
        <p:spPr>
          <a:xfrm rot="-915958">
            <a:off x="-1654673" y="3751202"/>
            <a:ext cx="2925387" cy="2927262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7"/>
          <p:cNvSpPr/>
          <p:nvPr/>
        </p:nvSpPr>
        <p:spPr>
          <a:xfrm rot="-909244">
            <a:off x="8531838" y="133911"/>
            <a:ext cx="1098890" cy="109741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7"/>
          <p:cNvSpPr/>
          <p:nvPr/>
        </p:nvSpPr>
        <p:spPr>
          <a:xfrm rot="9890756">
            <a:off x="7711846" y="-304747"/>
            <a:ext cx="1098890" cy="109741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BeeZee"/>
              <a:buNone/>
              <a:defRPr sz="3000" b="1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eeZee"/>
              <a:buNone/>
              <a:defRPr sz="3500" b="1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eeZee"/>
              <a:buNone/>
              <a:defRPr sz="3500" b="1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eeZee"/>
              <a:buNone/>
              <a:defRPr sz="3500" b="1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eeZee"/>
              <a:buNone/>
              <a:defRPr sz="3500" b="1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eeZee"/>
              <a:buNone/>
              <a:defRPr sz="3500" b="1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eeZee"/>
              <a:buNone/>
              <a:defRPr sz="3500" b="1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eeZee"/>
              <a:buNone/>
              <a:defRPr sz="3500" b="1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eeZee"/>
              <a:buNone/>
              <a:defRPr sz="3500" b="1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eZee"/>
              <a:buChar char="●"/>
              <a:defRPr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eZee"/>
              <a:buChar char="○"/>
              <a:defRPr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eZee"/>
              <a:buChar char="■"/>
              <a:defRPr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eZee"/>
              <a:buChar char="●"/>
              <a:defRPr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eZee"/>
              <a:buChar char="○"/>
              <a:defRPr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eZee"/>
              <a:buChar char="■"/>
              <a:defRPr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eZee"/>
              <a:buChar char="●"/>
              <a:defRPr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eZee"/>
              <a:buChar char="○"/>
              <a:defRPr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eZee"/>
              <a:buChar char="■"/>
              <a:defRPr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8" r:id="rId5"/>
    <p:sldLayoutId id="2147483664" r:id="rId6"/>
    <p:sldLayoutId id="2147483665" r:id="rId7"/>
    <p:sldLayoutId id="2147483669" r:id="rId8"/>
    <p:sldLayoutId id="2147483673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ctrTitle"/>
          </p:nvPr>
        </p:nvSpPr>
        <p:spPr>
          <a:xfrm>
            <a:off x="2057386" y="1432275"/>
            <a:ext cx="50292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/>
              <a:t>Анализ качества преподавания</a:t>
            </a:r>
          </a:p>
        </p:txBody>
      </p:sp>
      <p:sp>
        <p:nvSpPr>
          <p:cNvPr id="268" name="Google Shape;268;p35"/>
          <p:cNvSpPr txBox="1">
            <a:spLocks noGrp="1"/>
          </p:cNvSpPr>
          <p:nvPr>
            <p:ph type="subTitle" idx="1"/>
          </p:nvPr>
        </p:nvSpPr>
        <p:spPr>
          <a:xfrm>
            <a:off x="2057414" y="3235425"/>
            <a:ext cx="5029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RealityFlex</a:t>
            </a:r>
            <a:endParaRPr sz="2000" dirty="0"/>
          </a:p>
        </p:txBody>
      </p:sp>
      <p:sp>
        <p:nvSpPr>
          <p:cNvPr id="269" name="Google Shape;269;p35"/>
          <p:cNvSpPr/>
          <p:nvPr/>
        </p:nvSpPr>
        <p:spPr>
          <a:xfrm rot="-909244">
            <a:off x="7922238" y="563598"/>
            <a:ext cx="1098890" cy="109741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5"/>
          <p:cNvSpPr/>
          <p:nvPr/>
        </p:nvSpPr>
        <p:spPr>
          <a:xfrm rot="9890756">
            <a:off x="7102246" y="124941"/>
            <a:ext cx="1098890" cy="1097416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Идея</a:t>
            </a:r>
            <a:endParaRPr dirty="0"/>
          </a:p>
        </p:txBody>
      </p:sp>
      <p:sp>
        <p:nvSpPr>
          <p:cNvPr id="360" name="Google Shape;360;p43"/>
          <p:cNvSpPr txBox="1">
            <a:spLocks noGrp="1"/>
          </p:cNvSpPr>
          <p:nvPr>
            <p:ph type="subTitle" idx="1"/>
          </p:nvPr>
        </p:nvSpPr>
        <p:spPr>
          <a:xfrm>
            <a:off x="720000" y="2741157"/>
            <a:ext cx="22713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dirty="0"/>
              <a:t>Сервис позволяет собирать различные метрики на основе </a:t>
            </a:r>
            <a:r>
              <a:rPr lang="ru-RU" sz="1400" b="1" dirty="0">
                <a:solidFill>
                  <a:schemeClr val="accent1"/>
                </a:solidFill>
              </a:rPr>
              <a:t>сообщений</a:t>
            </a:r>
            <a:r>
              <a:rPr lang="ru-RU" sz="1400" dirty="0"/>
              <a:t> из чата</a:t>
            </a:r>
            <a:endParaRPr sz="1400" dirty="0"/>
          </a:p>
        </p:txBody>
      </p:sp>
      <p:sp>
        <p:nvSpPr>
          <p:cNvPr id="361" name="Google Shape;361;p43"/>
          <p:cNvSpPr txBox="1">
            <a:spLocks noGrp="1"/>
          </p:cNvSpPr>
          <p:nvPr>
            <p:ph type="subTitle" idx="2"/>
          </p:nvPr>
        </p:nvSpPr>
        <p:spPr>
          <a:xfrm>
            <a:off x="3379135" y="2741157"/>
            <a:ext cx="22713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 smtClean="0"/>
              <a:t>Сервис позволяет  отображать полученные </a:t>
            </a:r>
            <a:r>
              <a:rPr lang="ru-RU" sz="1400" dirty="0"/>
              <a:t>метрики </a:t>
            </a:r>
            <a:r>
              <a:rPr lang="ru-RU" sz="1400" dirty="0" smtClean="0"/>
              <a:t>в </a:t>
            </a:r>
            <a:r>
              <a:rPr lang="ru-RU" sz="1400" dirty="0"/>
              <a:t>виде </a:t>
            </a:r>
            <a:r>
              <a:rPr lang="ru-RU" sz="1400" b="1" dirty="0">
                <a:solidFill>
                  <a:schemeClr val="accent1"/>
                </a:solidFill>
              </a:rPr>
              <a:t>графиков</a:t>
            </a:r>
            <a:endParaRPr sz="1400" b="1" dirty="0">
              <a:solidFill>
                <a:schemeClr val="accent1"/>
              </a:solidFill>
            </a:endParaRPr>
          </a:p>
        </p:txBody>
      </p:sp>
      <p:sp>
        <p:nvSpPr>
          <p:cNvPr id="362" name="Google Shape;362;p43"/>
          <p:cNvSpPr txBox="1">
            <a:spLocks noGrp="1"/>
          </p:cNvSpPr>
          <p:nvPr>
            <p:ph type="subTitle" idx="3"/>
          </p:nvPr>
        </p:nvSpPr>
        <p:spPr>
          <a:xfrm>
            <a:off x="6038278" y="2741157"/>
            <a:ext cx="22713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Сервис позволяет </a:t>
            </a:r>
            <a:r>
              <a:rPr lang="ru-RU" sz="1400" b="1" dirty="0" smtClean="0">
                <a:solidFill>
                  <a:schemeClr val="accent1"/>
                </a:solidFill>
              </a:rPr>
              <a:t>сравнивать</a:t>
            </a:r>
            <a:r>
              <a:rPr lang="ru-RU" sz="1400" dirty="0" smtClean="0"/>
              <a:t> занятия друг с другом</a:t>
            </a:r>
            <a:endParaRPr sz="1400" dirty="0"/>
          </a:p>
        </p:txBody>
      </p:sp>
      <p:sp>
        <p:nvSpPr>
          <p:cNvPr id="363" name="Google Shape;363;p43"/>
          <p:cNvSpPr txBox="1">
            <a:spLocks noGrp="1"/>
          </p:cNvSpPr>
          <p:nvPr>
            <p:ph type="subTitle" idx="4"/>
          </p:nvPr>
        </p:nvSpPr>
        <p:spPr>
          <a:xfrm>
            <a:off x="720000" y="2360150"/>
            <a:ext cx="2271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Сбор метрик</a:t>
            </a:r>
            <a:endParaRPr dirty="0"/>
          </a:p>
        </p:txBody>
      </p:sp>
      <p:sp>
        <p:nvSpPr>
          <p:cNvPr id="364" name="Google Shape;364;p43"/>
          <p:cNvSpPr txBox="1">
            <a:spLocks noGrp="1"/>
          </p:cNvSpPr>
          <p:nvPr>
            <p:ph type="subTitle" idx="5"/>
          </p:nvPr>
        </p:nvSpPr>
        <p:spPr>
          <a:xfrm>
            <a:off x="3379139" y="2360150"/>
            <a:ext cx="2271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Визуализация</a:t>
            </a:r>
            <a:endParaRPr dirty="0"/>
          </a:p>
        </p:txBody>
      </p:sp>
      <p:sp>
        <p:nvSpPr>
          <p:cNvPr id="365" name="Google Shape;365;p43"/>
          <p:cNvSpPr txBox="1">
            <a:spLocks noGrp="1"/>
          </p:cNvSpPr>
          <p:nvPr>
            <p:ph type="subTitle" idx="6"/>
          </p:nvPr>
        </p:nvSpPr>
        <p:spPr>
          <a:xfrm>
            <a:off x="6038278" y="2360150"/>
            <a:ext cx="2271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Сравнение</a:t>
            </a:r>
            <a:endParaRPr dirty="0"/>
          </a:p>
        </p:txBody>
      </p:sp>
      <p:grpSp>
        <p:nvGrpSpPr>
          <p:cNvPr id="377" name="Google Shape;377;p43"/>
          <p:cNvGrpSpPr/>
          <p:nvPr/>
        </p:nvGrpSpPr>
        <p:grpSpPr>
          <a:xfrm>
            <a:off x="796211" y="1566414"/>
            <a:ext cx="651946" cy="558357"/>
            <a:chOff x="3716358" y="1544655"/>
            <a:chExt cx="361971" cy="314958"/>
          </a:xfrm>
        </p:grpSpPr>
        <p:sp>
          <p:nvSpPr>
            <p:cNvPr id="378" name="Google Shape;378;p43"/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3"/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3"/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3"/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3"/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" name="Google Shape;383;p43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384" name="Google Shape;384;p43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3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3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3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3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" name="Google Shape;10747;p85"/>
          <p:cNvGrpSpPr/>
          <p:nvPr/>
        </p:nvGrpSpPr>
        <p:grpSpPr>
          <a:xfrm>
            <a:off x="3379135" y="1560286"/>
            <a:ext cx="688273" cy="570493"/>
            <a:chOff x="1737258" y="1988371"/>
            <a:chExt cx="370814" cy="307359"/>
          </a:xfrm>
          <a:solidFill>
            <a:schemeClr val="accent1"/>
          </a:solidFill>
        </p:grpSpPr>
        <p:sp>
          <p:nvSpPr>
            <p:cNvPr id="33" name="Google Shape;10748;p85"/>
            <p:cNvSpPr/>
            <p:nvPr/>
          </p:nvSpPr>
          <p:spPr>
            <a:xfrm>
              <a:off x="1963200" y="1996607"/>
              <a:ext cx="144873" cy="144492"/>
            </a:xfrm>
            <a:custGeom>
              <a:avLst/>
              <a:gdLst/>
              <a:ahLst/>
              <a:cxnLst/>
              <a:rect l="l" t="t" r="r" b="b"/>
              <a:pathLst>
                <a:path w="4573" h="4561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grpFill/>
            <a:ln w="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4" name="Google Shape;10749;p85"/>
            <p:cNvSpPr/>
            <p:nvPr/>
          </p:nvSpPr>
          <p:spPr>
            <a:xfrm>
              <a:off x="1737258" y="1988371"/>
              <a:ext cx="350064" cy="307359"/>
            </a:xfrm>
            <a:custGeom>
              <a:avLst/>
              <a:gdLst/>
              <a:ahLst/>
              <a:cxnLst/>
              <a:rect l="l" t="t" r="r" b="b"/>
              <a:pathLst>
                <a:path w="11050" h="9702" extrusionOk="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grpFill/>
            <a:ln w="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5" name="Google Shape;10750;p85"/>
            <p:cNvSpPr/>
            <p:nvPr/>
          </p:nvSpPr>
          <p:spPr>
            <a:xfrm>
              <a:off x="1799129" y="2040738"/>
              <a:ext cx="28322" cy="53571"/>
            </a:xfrm>
            <a:custGeom>
              <a:avLst/>
              <a:gdLst/>
              <a:ahLst/>
              <a:cxnLst/>
              <a:rect l="l" t="t" r="r" b="b"/>
              <a:pathLst>
                <a:path w="894" h="1691" extrusionOk="0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grpFill/>
            <a:ln w="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6" name="Google Shape;10751;p85"/>
            <p:cNvSpPr/>
            <p:nvPr/>
          </p:nvSpPr>
          <p:spPr>
            <a:xfrm>
              <a:off x="1802899" y="2024137"/>
              <a:ext cx="16252" cy="1587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grpFill/>
            <a:ln w="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7" name="Google Shape;8725;p82"/>
          <p:cNvGrpSpPr/>
          <p:nvPr/>
        </p:nvGrpSpPr>
        <p:grpSpPr>
          <a:xfrm>
            <a:off x="6038278" y="1593214"/>
            <a:ext cx="651733" cy="528229"/>
            <a:chOff x="5220616" y="2791061"/>
            <a:chExt cx="373185" cy="302466"/>
          </a:xfrm>
          <a:solidFill>
            <a:schemeClr val="accent1"/>
          </a:solidFill>
        </p:grpSpPr>
        <p:sp>
          <p:nvSpPr>
            <p:cNvPr id="38" name="Google Shape;8726;p82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27;p82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28;p82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729;p82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730;p82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731;p82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732;p82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733;p82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734;p82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735;p82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736;p82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737;p82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738;p82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739;p82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740;p82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741;p82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42;p82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43;p82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713225" y="2312700"/>
            <a:ext cx="3931800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Стэк</a:t>
            </a:r>
            <a:r>
              <a:rPr lang="ru-RU" dirty="0" smtClean="0"/>
              <a:t> технологий</a:t>
            </a:r>
            <a:endParaRPr dirty="0"/>
          </a:p>
        </p:txBody>
      </p:sp>
      <p:pic>
        <p:nvPicPr>
          <p:cNvPr id="8" name="Picture 10" descr="https://cdn-icons-png.flaticon.com/512/919/9198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84" y="1794252"/>
            <a:ext cx="1181651" cy="11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60" y="3167115"/>
            <a:ext cx="1032375" cy="1032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06" y="1794252"/>
            <a:ext cx="1206229" cy="1206229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100000" l="9953" r="89929">
                        <a14:foregroundMark x1="33175" y1="34123" x2="39218" y2="85900"/>
                        <a14:foregroundMark x1="59242" y1="96919" x2="65284" y2="30095"/>
                        <a14:foregroundMark x1="30095" y1="55806" x2="68839" y2="54739"/>
                        <a14:foregroundMark x1="33649" y1="84360" x2="65877" y2="83886"/>
                        <a14:foregroundMark x1="30687" y1="74289" x2="71327" y2="76303"/>
                        <a14:foregroundMark x1="41706" y1="45735" x2="61256" y2="48223"/>
                        <a14:foregroundMark x1="29147" y1="91469" x2="57820" y2="89929"/>
                        <a14:foregroundMark x1="47512" y1="49645" x2="51777" y2="78318"/>
                        <a14:foregroundMark x1="41232" y1="81991" x2="56161" y2="53673"/>
                        <a14:backgroundMark x1="14810" y1="97156" x2="18720" y2="97393"/>
                        <a14:backgroundMark x1="79265" y1="97867" x2="88389" y2="96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62" y="2824342"/>
            <a:ext cx="1375148" cy="13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30" y="276629"/>
            <a:ext cx="1364980" cy="1364980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75" b="98000" l="3800" r="95843">
                        <a14:foregroundMark x1="45606" y1="37125" x2="45606" y2="37125"/>
                        <a14:foregroundMark x1="60095" y1="42750" x2="60095" y2="42750"/>
                        <a14:foregroundMark x1="50119" y1="65250" x2="50119" y2="65250"/>
                        <a14:foregroundMark x1="35273" y1="50125" x2="35273" y2="50125"/>
                        <a14:foregroundMark x1="45012" y1="44375" x2="45012" y2="44375"/>
                        <a14:foregroundMark x1="54869" y1="57625" x2="54869" y2="57625"/>
                        <a14:foregroundMark x1="53919" y1="38000" x2="53919" y2="38000"/>
                        <a14:foregroundMark x1="33967" y1="45000" x2="46437" y2="32875"/>
                        <a14:foregroundMark x1="46912" y1="31875" x2="65439" y2="43125"/>
                        <a14:foregroundMark x1="32779" y1="53500" x2="63064" y2="68500"/>
                        <a14:foregroundMark x1="39074" y1="75875" x2="68290" y2="52750"/>
                        <a14:foregroundMark x1="54394" y1="67375" x2="63777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35" y="1729400"/>
            <a:ext cx="1406068" cy="13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Figma не работает. Текущие проблемы и статус. | Downdetector">
            <a:extLst>
              <a:ext uri="{FF2B5EF4-FFF2-40B4-BE49-F238E27FC236}">
                <a16:creationId xmlns:a16="http://schemas.microsoft.com/office/drawing/2014/main" id="{F7340121-02B5-6480-781E-490F06D3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575" y="276629"/>
            <a:ext cx="1385762" cy="1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13" y="1794252"/>
            <a:ext cx="1206229" cy="12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Ключевые фишки</a:t>
            </a:r>
            <a:endParaRPr dirty="0"/>
          </a:p>
        </p:txBody>
      </p:sp>
      <p:sp>
        <p:nvSpPr>
          <p:cNvPr id="551" name="Google Shape;551;p49"/>
          <p:cNvSpPr txBox="1">
            <a:spLocks noGrp="1"/>
          </p:cNvSpPr>
          <p:nvPr>
            <p:ph type="subTitle" idx="1"/>
          </p:nvPr>
        </p:nvSpPr>
        <p:spPr>
          <a:xfrm>
            <a:off x="1001575" y="1608667"/>
            <a:ext cx="3177300" cy="489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Дает выгрузку о том, были ли технические неполадки во время занятия</a:t>
            </a:r>
            <a:endParaRPr sz="1600" dirty="0"/>
          </a:p>
        </p:txBody>
      </p:sp>
      <p:sp>
        <p:nvSpPr>
          <p:cNvPr id="552" name="Google Shape;552;p49"/>
          <p:cNvSpPr txBox="1">
            <a:spLocks noGrp="1"/>
          </p:cNvSpPr>
          <p:nvPr>
            <p:ph type="subTitle" idx="2"/>
          </p:nvPr>
        </p:nvSpPr>
        <p:spPr>
          <a:xfrm>
            <a:off x="5384140" y="1641286"/>
            <a:ext cx="3177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Можно выбрать два занятия и сравнить метрики по ним</a:t>
            </a:r>
            <a:endParaRPr sz="1600" dirty="0"/>
          </a:p>
        </p:txBody>
      </p:sp>
      <p:sp>
        <p:nvSpPr>
          <p:cNvPr id="553" name="Google Shape;553;p49"/>
          <p:cNvSpPr txBox="1">
            <a:spLocks noGrp="1"/>
          </p:cNvSpPr>
          <p:nvPr>
            <p:ph type="subTitle" idx="3"/>
          </p:nvPr>
        </p:nvSpPr>
        <p:spPr>
          <a:xfrm>
            <a:off x="1001575" y="2788520"/>
            <a:ext cx="3177300" cy="463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Анализ сообщений чата – проверка подозрительных ссылок, почт, а также нецензурной лексики</a:t>
            </a:r>
            <a:endParaRPr sz="1600" dirty="0"/>
          </a:p>
        </p:txBody>
      </p:sp>
      <p:sp>
        <p:nvSpPr>
          <p:cNvPr id="554" name="Google Shape;554;p49"/>
          <p:cNvSpPr txBox="1">
            <a:spLocks noGrp="1"/>
          </p:cNvSpPr>
          <p:nvPr>
            <p:ph type="subTitle" idx="4"/>
          </p:nvPr>
        </p:nvSpPr>
        <p:spPr>
          <a:xfrm>
            <a:off x="5384140" y="2791536"/>
            <a:ext cx="3177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Построение графиков по сообщениям из чата</a:t>
            </a:r>
            <a:endParaRPr sz="1600" dirty="0"/>
          </a:p>
        </p:txBody>
      </p:sp>
      <p:sp>
        <p:nvSpPr>
          <p:cNvPr id="555" name="Google Shape;555;p49"/>
          <p:cNvSpPr txBox="1">
            <a:spLocks noGrp="1"/>
          </p:cNvSpPr>
          <p:nvPr>
            <p:ph type="subTitle" idx="5"/>
          </p:nvPr>
        </p:nvSpPr>
        <p:spPr>
          <a:xfrm>
            <a:off x="3102035" y="4335722"/>
            <a:ext cx="3662832" cy="464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Показывает эмоциональную окраску чата</a:t>
            </a:r>
            <a:endParaRPr sz="1600" dirty="0"/>
          </a:p>
        </p:txBody>
      </p:sp>
      <p:sp>
        <p:nvSpPr>
          <p:cNvPr id="557" name="Google Shape;557;p49"/>
          <p:cNvSpPr txBox="1">
            <a:spLocks noGrp="1"/>
          </p:cNvSpPr>
          <p:nvPr>
            <p:ph type="subTitle" idx="7"/>
          </p:nvPr>
        </p:nvSpPr>
        <p:spPr>
          <a:xfrm>
            <a:off x="1001575" y="1358900"/>
            <a:ext cx="3177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LLM</a:t>
            </a:r>
            <a:endParaRPr dirty="0"/>
          </a:p>
        </p:txBody>
      </p:sp>
      <p:sp>
        <p:nvSpPr>
          <p:cNvPr id="558" name="Google Shape;558;p49"/>
          <p:cNvSpPr txBox="1">
            <a:spLocks noGrp="1"/>
          </p:cNvSpPr>
          <p:nvPr>
            <p:ph type="subTitle" idx="8"/>
          </p:nvPr>
        </p:nvSpPr>
        <p:spPr>
          <a:xfrm>
            <a:off x="5384140" y="1358900"/>
            <a:ext cx="3177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Сравнение</a:t>
            </a:r>
            <a:endParaRPr dirty="0"/>
          </a:p>
        </p:txBody>
      </p:sp>
      <p:sp>
        <p:nvSpPr>
          <p:cNvPr id="559" name="Google Shape;559;p49"/>
          <p:cNvSpPr txBox="1">
            <a:spLocks noGrp="1"/>
          </p:cNvSpPr>
          <p:nvPr>
            <p:ph type="subTitle" idx="9"/>
          </p:nvPr>
        </p:nvSpPr>
        <p:spPr>
          <a:xfrm>
            <a:off x="3102034" y="4085955"/>
            <a:ext cx="3954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Эмоциональная окраска</a:t>
            </a:r>
            <a:endParaRPr sz="2400" dirty="0"/>
          </a:p>
        </p:txBody>
      </p:sp>
      <p:sp>
        <p:nvSpPr>
          <p:cNvPr id="560" name="Google Shape;560;p49"/>
          <p:cNvSpPr txBox="1">
            <a:spLocks noGrp="1"/>
          </p:cNvSpPr>
          <p:nvPr>
            <p:ph type="subTitle" idx="13"/>
          </p:nvPr>
        </p:nvSpPr>
        <p:spPr>
          <a:xfrm>
            <a:off x="1001574" y="2509150"/>
            <a:ext cx="3570425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Анализатор</a:t>
            </a:r>
            <a:r>
              <a:rPr lang="ru-RU" dirty="0" smtClean="0"/>
              <a:t> </a:t>
            </a:r>
            <a:r>
              <a:rPr lang="ru-RU" sz="2400" dirty="0" smtClean="0"/>
              <a:t>стоп слов</a:t>
            </a:r>
            <a:endParaRPr sz="2400" dirty="0"/>
          </a:p>
        </p:txBody>
      </p:sp>
      <p:sp>
        <p:nvSpPr>
          <p:cNvPr id="561" name="Google Shape;561;p49"/>
          <p:cNvSpPr txBox="1">
            <a:spLocks noGrp="1"/>
          </p:cNvSpPr>
          <p:nvPr>
            <p:ph type="subTitle" idx="14"/>
          </p:nvPr>
        </p:nvSpPr>
        <p:spPr>
          <a:xfrm>
            <a:off x="5384140" y="2509150"/>
            <a:ext cx="3177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Графики</a:t>
            </a:r>
            <a:endParaRPr dirty="0"/>
          </a:p>
        </p:txBody>
      </p:sp>
      <p:sp>
        <p:nvSpPr>
          <p:cNvPr id="563" name="Google Shape;563;p49"/>
          <p:cNvSpPr txBox="1">
            <a:spLocks noGrp="1"/>
          </p:cNvSpPr>
          <p:nvPr>
            <p:ph type="title" idx="16"/>
          </p:nvPr>
        </p:nvSpPr>
        <p:spPr>
          <a:xfrm>
            <a:off x="720000" y="1358895"/>
            <a:ext cx="457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564" name="Google Shape;564;p49"/>
          <p:cNvSpPr txBox="1">
            <a:spLocks noGrp="1"/>
          </p:cNvSpPr>
          <p:nvPr>
            <p:ph type="title" idx="17"/>
          </p:nvPr>
        </p:nvSpPr>
        <p:spPr>
          <a:xfrm>
            <a:off x="5079334" y="1358895"/>
            <a:ext cx="457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65" name="Google Shape;565;p49"/>
          <p:cNvSpPr txBox="1">
            <a:spLocks noGrp="1"/>
          </p:cNvSpPr>
          <p:nvPr>
            <p:ph type="title" idx="18"/>
          </p:nvPr>
        </p:nvSpPr>
        <p:spPr>
          <a:xfrm>
            <a:off x="2797235" y="4085950"/>
            <a:ext cx="457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566" name="Google Shape;566;p49"/>
          <p:cNvSpPr txBox="1">
            <a:spLocks noGrp="1"/>
          </p:cNvSpPr>
          <p:nvPr>
            <p:ph type="title" idx="19"/>
          </p:nvPr>
        </p:nvSpPr>
        <p:spPr>
          <a:xfrm>
            <a:off x="720000" y="2509150"/>
            <a:ext cx="457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67" name="Google Shape;567;p49"/>
          <p:cNvSpPr txBox="1">
            <a:spLocks noGrp="1"/>
          </p:cNvSpPr>
          <p:nvPr>
            <p:ph type="title" idx="20"/>
          </p:nvPr>
        </p:nvSpPr>
        <p:spPr>
          <a:xfrm>
            <a:off x="5079334" y="2509150"/>
            <a:ext cx="457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Время обработки данных</a:t>
            </a:r>
            <a:endParaRPr dirty="0"/>
          </a:p>
        </p:txBody>
      </p:sp>
      <p:sp>
        <p:nvSpPr>
          <p:cNvPr id="616" name="Google Shape;616;p55"/>
          <p:cNvSpPr txBox="1"/>
          <p:nvPr/>
        </p:nvSpPr>
        <p:spPr>
          <a:xfrm>
            <a:off x="938500" y="3722300"/>
            <a:ext cx="2173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Построение графиков хоть и занимает время, но происходит достаточно быстро</a:t>
            </a:r>
            <a:endParaRPr dirty="0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17" name="Google Shape;617;p55"/>
          <p:cNvSpPr txBox="1"/>
          <p:nvPr/>
        </p:nvSpPr>
        <p:spPr>
          <a:xfrm>
            <a:off x="660400" y="3341300"/>
            <a:ext cx="282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ABeeZee"/>
                <a:ea typeface="ABeeZee"/>
                <a:cs typeface="ABeeZee"/>
                <a:sym typeface="ABeeZee"/>
              </a:rPr>
              <a:t>Эмоциональный анализ </a:t>
            </a:r>
            <a:endParaRPr sz="2400" b="1" dirty="0">
              <a:solidFill>
                <a:schemeClr val="accen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18" name="Google Shape;618;p55"/>
          <p:cNvSpPr txBox="1"/>
          <p:nvPr/>
        </p:nvSpPr>
        <p:spPr>
          <a:xfrm>
            <a:off x="3485400" y="3722300"/>
            <a:ext cx="2173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Использование </a:t>
            </a:r>
            <a:r>
              <a:rPr lang="en-US" dirty="0" err="1" smtClean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nlp</a:t>
            </a:r>
            <a:r>
              <a:rPr lang="ru-RU" dirty="0" smtClean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алгоритмов для обработки текста также оптимизировано и занимает не очень много времени</a:t>
            </a:r>
            <a:r>
              <a:rPr lang="en-US" dirty="0" smtClean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dirty="0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19" name="Google Shape;619;p55"/>
          <p:cNvSpPr txBox="1"/>
          <p:nvPr/>
        </p:nvSpPr>
        <p:spPr>
          <a:xfrm>
            <a:off x="3485400" y="3341300"/>
            <a:ext cx="217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ABeeZee"/>
                <a:ea typeface="ABeeZee"/>
                <a:cs typeface="ABeeZee"/>
                <a:sym typeface="ABeeZee"/>
              </a:rPr>
              <a:t>Анализ текста</a:t>
            </a:r>
            <a:endParaRPr sz="2400" b="1" dirty="0">
              <a:solidFill>
                <a:schemeClr val="bg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20" name="Google Shape;620;p55"/>
          <p:cNvSpPr txBox="1"/>
          <p:nvPr/>
        </p:nvSpPr>
        <p:spPr>
          <a:xfrm>
            <a:off x="6022774" y="3722300"/>
            <a:ext cx="2173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dirty="0">
                <a:latin typeface="ABeeZee"/>
                <a:ea typeface="ABeeZee"/>
                <a:cs typeface="ABeeZee"/>
                <a:sym typeface="ABeeZee"/>
              </a:rPr>
              <a:t>Большую часть времени занимает </a:t>
            </a:r>
            <a:r>
              <a:rPr lang="ru-RU" dirty="0" smtClean="0">
                <a:latin typeface="ABeeZee"/>
                <a:ea typeface="ABeeZee"/>
                <a:cs typeface="ABeeZee"/>
                <a:sym typeface="ABeeZee"/>
              </a:rPr>
              <a:t>языковая модель – это необходимо для смысловой оценки текста</a:t>
            </a:r>
            <a:endParaRPr dirty="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21" name="Google Shape;621;p55"/>
          <p:cNvSpPr txBox="1"/>
          <p:nvPr/>
        </p:nvSpPr>
        <p:spPr>
          <a:xfrm>
            <a:off x="6022774" y="3118133"/>
            <a:ext cx="217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tx2"/>
                </a:solidFill>
                <a:latin typeface="ABeeZee"/>
                <a:ea typeface="ABeeZee"/>
                <a:cs typeface="ABeeZee"/>
                <a:sym typeface="ABeeZee"/>
              </a:rPr>
              <a:t>LLM</a:t>
            </a:r>
            <a:endParaRPr sz="2400" b="1" dirty="0">
              <a:solidFill>
                <a:schemeClr val="tx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25" name="Google Shape;625;p55"/>
          <p:cNvSpPr/>
          <p:nvPr/>
        </p:nvSpPr>
        <p:spPr>
          <a:xfrm rot="9900295">
            <a:off x="1400473" y="1465084"/>
            <a:ext cx="1281081" cy="1280319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55"/>
          <p:cNvSpPr/>
          <p:nvPr/>
        </p:nvSpPr>
        <p:spPr>
          <a:xfrm rot="-9900295" flipH="1">
            <a:off x="6468834" y="1465084"/>
            <a:ext cx="1281081" cy="1280319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55"/>
          <p:cNvSpPr/>
          <p:nvPr/>
        </p:nvSpPr>
        <p:spPr>
          <a:xfrm rot="-899705">
            <a:off x="3912409" y="1312684"/>
            <a:ext cx="1281081" cy="1280319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55"/>
          <p:cNvSpPr/>
          <p:nvPr/>
        </p:nvSpPr>
        <p:spPr>
          <a:xfrm>
            <a:off x="1483150" y="1487094"/>
            <a:ext cx="1083900" cy="10839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29" name="Google Shape;629;p55"/>
          <p:cNvSpPr/>
          <p:nvPr/>
        </p:nvSpPr>
        <p:spPr>
          <a:xfrm>
            <a:off x="4030050" y="1487094"/>
            <a:ext cx="1083900" cy="10839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30" name="Google Shape;630;p55"/>
          <p:cNvSpPr/>
          <p:nvPr/>
        </p:nvSpPr>
        <p:spPr>
          <a:xfrm>
            <a:off x="6576950" y="1487094"/>
            <a:ext cx="1083900" cy="10839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31" name="Google Shape;631;p55"/>
          <p:cNvSpPr/>
          <p:nvPr/>
        </p:nvSpPr>
        <p:spPr>
          <a:xfrm flipH="1">
            <a:off x="1567900" y="1571844"/>
            <a:ext cx="914400" cy="914400"/>
          </a:xfrm>
          <a:prstGeom prst="pie">
            <a:avLst>
              <a:gd name="adj1" fmla="val 13424736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33" name="Google Shape;633;p55"/>
          <p:cNvSpPr/>
          <p:nvPr/>
        </p:nvSpPr>
        <p:spPr>
          <a:xfrm flipH="1">
            <a:off x="6661700" y="1571844"/>
            <a:ext cx="914400" cy="914400"/>
          </a:xfrm>
          <a:prstGeom prst="pie">
            <a:avLst>
              <a:gd name="adj1" fmla="val 2989248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2" name="Google Shape;631;p55"/>
          <p:cNvSpPr/>
          <p:nvPr/>
        </p:nvSpPr>
        <p:spPr>
          <a:xfrm flipH="1">
            <a:off x="4117994" y="1562723"/>
            <a:ext cx="914400" cy="914400"/>
          </a:xfrm>
          <a:prstGeom prst="pie">
            <a:avLst>
              <a:gd name="adj1" fmla="val 1351140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</p:spTree>
    <p:extLst>
      <p:ext uri="{BB962C8B-B14F-4D97-AF65-F5344CB8AC3E}">
        <p14:creationId xmlns:p14="http://schemas.microsoft.com/office/powerpoint/2010/main" val="10976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6"/>
          <p:cNvSpPr/>
          <p:nvPr/>
        </p:nvSpPr>
        <p:spPr>
          <a:xfrm>
            <a:off x="52641" y="321707"/>
            <a:ext cx="9038718" cy="4487334"/>
          </a:xfrm>
          <a:prstGeom prst="roundRect">
            <a:avLst>
              <a:gd name="adj" fmla="val 617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1" y="394224"/>
            <a:ext cx="8933437" cy="4355051"/>
          </a:xfrm>
          <a:prstGeom prst="roundRect">
            <a:avLst>
              <a:gd name="adj" fmla="val 56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40;p56"/>
          <p:cNvSpPr/>
          <p:nvPr/>
        </p:nvSpPr>
        <p:spPr>
          <a:xfrm>
            <a:off x="1" y="330200"/>
            <a:ext cx="9144000" cy="4538133"/>
          </a:xfrm>
          <a:prstGeom prst="roundRect">
            <a:avLst>
              <a:gd name="adj" fmla="val 617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7" y="456409"/>
            <a:ext cx="8898466" cy="4226770"/>
          </a:xfrm>
          <a:prstGeom prst="roundRect">
            <a:avLst>
              <a:gd name="adj" fmla="val 56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43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40;p56"/>
          <p:cNvSpPr/>
          <p:nvPr/>
        </p:nvSpPr>
        <p:spPr>
          <a:xfrm>
            <a:off x="220133" y="0"/>
            <a:ext cx="8661399" cy="4936067"/>
          </a:xfrm>
          <a:prstGeom prst="roundRect">
            <a:avLst>
              <a:gd name="adj" fmla="val 617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40" y="229631"/>
            <a:ext cx="8489183" cy="4430292"/>
          </a:xfrm>
          <a:prstGeom prst="roundRect">
            <a:avLst>
              <a:gd name="adj" fmla="val 56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2832" b="13552"/>
          <a:stretch/>
        </p:blipFill>
        <p:spPr>
          <a:xfrm>
            <a:off x="306240" y="117039"/>
            <a:ext cx="8473404" cy="4715934"/>
          </a:xfrm>
          <a:prstGeom prst="roundRect">
            <a:avLst>
              <a:gd name="adj" fmla="val 56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2;p64"/>
          <p:cNvSpPr/>
          <p:nvPr/>
        </p:nvSpPr>
        <p:spPr>
          <a:xfrm rot="4221619">
            <a:off x="2995380" y="1507749"/>
            <a:ext cx="1464093" cy="1457128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791;p64"/>
          <p:cNvSpPr/>
          <p:nvPr/>
        </p:nvSpPr>
        <p:spPr>
          <a:xfrm rot="12354296">
            <a:off x="4517084" y="2540763"/>
            <a:ext cx="1463279" cy="1454082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64"/>
          <p:cNvSpPr/>
          <p:nvPr/>
        </p:nvSpPr>
        <p:spPr>
          <a:xfrm rot="9907459">
            <a:off x="162128" y="1007294"/>
            <a:ext cx="1463279" cy="1454082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64"/>
          <p:cNvSpPr/>
          <p:nvPr/>
        </p:nvSpPr>
        <p:spPr>
          <a:xfrm rot="-899705">
            <a:off x="7244946" y="1616193"/>
            <a:ext cx="1464093" cy="1457128"/>
          </a:xfrm>
          <a:custGeom>
            <a:avLst/>
            <a:gdLst/>
            <a:ahLst/>
            <a:cxnLst/>
            <a:rect l="l" t="t" r="r" b="b"/>
            <a:pathLst>
              <a:path w="1262712" h="1261961" extrusionOk="0">
                <a:moveTo>
                  <a:pt x="972945" y="1261961"/>
                </a:moveTo>
                <a:lnTo>
                  <a:pt x="289767" y="1261961"/>
                </a:lnTo>
                <a:cubicBezTo>
                  <a:pt x="74632" y="1261961"/>
                  <a:pt x="-65284" y="1035574"/>
                  <a:pt x="30927" y="843152"/>
                </a:cubicBezTo>
                <a:lnTo>
                  <a:pt x="372526" y="159974"/>
                </a:lnTo>
                <a:cubicBezTo>
                  <a:pt x="479165" y="-53325"/>
                  <a:pt x="783547" y="-53325"/>
                  <a:pt x="890205" y="159974"/>
                </a:cubicBezTo>
                <a:lnTo>
                  <a:pt x="1231785" y="843152"/>
                </a:lnTo>
                <a:cubicBezTo>
                  <a:pt x="1327996" y="1035574"/>
                  <a:pt x="1188081" y="1261961"/>
                  <a:pt x="972945" y="12619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64"/>
          <p:cNvSpPr txBox="1">
            <a:spLocks noGrp="1"/>
          </p:cNvSpPr>
          <p:nvPr>
            <p:ph type="subTitle" idx="3"/>
          </p:nvPr>
        </p:nvSpPr>
        <p:spPr>
          <a:xfrm>
            <a:off x="5886078" y="3313901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Шендяпин</a:t>
            </a:r>
            <a:r>
              <a:rPr lang="ru-RU" dirty="0" smtClean="0"/>
              <a:t> Артём</a:t>
            </a:r>
            <a:endParaRPr dirty="0"/>
          </a:p>
        </p:txBody>
      </p:sp>
      <p:sp>
        <p:nvSpPr>
          <p:cNvPr id="794" name="Google Shape;794;p64"/>
          <p:cNvSpPr txBox="1">
            <a:spLocks noGrp="1"/>
          </p:cNvSpPr>
          <p:nvPr>
            <p:ph type="subTitle" idx="4"/>
          </p:nvPr>
        </p:nvSpPr>
        <p:spPr>
          <a:xfrm>
            <a:off x="552558" y="3454900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Левандровский</a:t>
            </a:r>
            <a:r>
              <a:rPr lang="ru-RU" dirty="0" smtClean="0"/>
              <a:t> Александр</a:t>
            </a:r>
            <a:endParaRPr dirty="0"/>
          </a:p>
        </p:txBody>
      </p:sp>
      <p:pic>
        <p:nvPicPr>
          <p:cNvPr id="795" name="Google Shape;795;p64"/>
          <p:cNvPicPr preferRelativeResize="0"/>
          <p:nvPr/>
        </p:nvPicPr>
        <p:blipFill rotWithShape="1">
          <a:blip r:embed="rId3">
            <a:alphaModFix/>
          </a:blip>
          <a:srcRect l="28760" t="6750" r="34829" b="38634"/>
          <a:stretch/>
        </p:blipFill>
        <p:spPr>
          <a:xfrm>
            <a:off x="6224478" y="1363926"/>
            <a:ext cx="18288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96" name="Google Shape;796;p64"/>
          <p:cNvPicPr preferRelativeResize="0"/>
          <p:nvPr/>
        </p:nvPicPr>
        <p:blipFill rotWithShape="1">
          <a:blip r:embed="rId4">
            <a:alphaModFix/>
          </a:blip>
          <a:srcRect l="11154" t="19387" r="4085" b="24105"/>
          <a:stretch/>
        </p:blipFill>
        <p:spPr>
          <a:xfrm>
            <a:off x="891855" y="1375600"/>
            <a:ext cx="18288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797" name="Google Shape;797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Наша команда</a:t>
            </a:r>
            <a:endParaRPr dirty="0"/>
          </a:p>
        </p:txBody>
      </p:sp>
      <p:sp>
        <p:nvSpPr>
          <p:cNvPr id="798" name="Google Shape;798;p64"/>
          <p:cNvSpPr txBox="1">
            <a:spLocks noGrp="1"/>
          </p:cNvSpPr>
          <p:nvPr>
            <p:ph type="subTitle" idx="1"/>
          </p:nvPr>
        </p:nvSpPr>
        <p:spPr>
          <a:xfrm>
            <a:off x="5886078" y="368350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https://t.me/JetGhost</a:t>
            </a:r>
            <a:endParaRPr dirty="0"/>
          </a:p>
        </p:txBody>
      </p:sp>
      <p:sp>
        <p:nvSpPr>
          <p:cNvPr id="799" name="Google Shape;799;p64"/>
          <p:cNvSpPr txBox="1">
            <a:spLocks noGrp="1"/>
          </p:cNvSpPr>
          <p:nvPr>
            <p:ph type="subTitle" idx="2"/>
          </p:nvPr>
        </p:nvSpPr>
        <p:spPr>
          <a:xfrm>
            <a:off x="552558" y="38244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https://t.me/shureck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15542" b="11107"/>
          <a:stretch/>
        </p:blipFill>
        <p:spPr>
          <a:xfrm>
            <a:off x="854651" y="1342081"/>
            <a:ext cx="1903208" cy="186231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1" t="13473" r="-3" b="9924"/>
          <a:stretch/>
        </p:blipFill>
        <p:spPr>
          <a:xfrm flipH="1">
            <a:off x="6224478" y="1336500"/>
            <a:ext cx="1828800" cy="1867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-1" t="21585" r="-1" b="6159"/>
          <a:stretch/>
        </p:blipFill>
        <p:spPr>
          <a:xfrm>
            <a:off x="3577544" y="2027356"/>
            <a:ext cx="1914508" cy="18444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6" name="Google Shape;794;p64"/>
          <p:cNvSpPr txBox="1">
            <a:spLocks/>
          </p:cNvSpPr>
          <p:nvPr/>
        </p:nvSpPr>
        <p:spPr>
          <a:xfrm>
            <a:off x="3219766" y="3850038"/>
            <a:ext cx="250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dirty="0" smtClean="0"/>
              <a:t>Артём </a:t>
            </a:r>
            <a:r>
              <a:rPr lang="ru-RU" dirty="0" err="1" smtClean="0"/>
              <a:t>Латыпов</a:t>
            </a:r>
            <a:endParaRPr lang="en-US" dirty="0"/>
          </a:p>
        </p:txBody>
      </p:sp>
      <p:sp>
        <p:nvSpPr>
          <p:cNvPr id="17" name="Google Shape;799;p64"/>
          <p:cNvSpPr txBox="1">
            <a:spLocks/>
          </p:cNvSpPr>
          <p:nvPr/>
        </p:nvSpPr>
        <p:spPr>
          <a:xfrm>
            <a:off x="3219766" y="4219637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eZee"/>
              <a:buNone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eZee"/>
              <a:buNone/>
              <a:defRPr sz="2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eZee"/>
              <a:buNone/>
              <a:defRPr sz="2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eZee"/>
              <a:buNone/>
              <a:defRPr sz="2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eZee"/>
              <a:buNone/>
              <a:defRPr sz="2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eZee"/>
              <a:buNone/>
              <a:defRPr sz="2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eZee"/>
              <a:buNone/>
              <a:defRPr sz="2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eZee"/>
              <a:buNone/>
              <a:defRPr sz="2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eZee"/>
              <a:buNone/>
              <a:defRPr sz="2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/>
            <a:r>
              <a:rPr lang="en-US" dirty="0"/>
              <a:t>https://t.me/benristar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53BF952-3780-D04B-B70C-EF97C2D010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96" y="3720485"/>
            <a:ext cx="1423015" cy="142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rgers and Acquisitions by Slidesgo">
  <a:themeElements>
    <a:clrScheme name="Simple Light">
      <a:dk1>
        <a:srgbClr val="292929"/>
      </a:dk1>
      <a:lt1>
        <a:srgbClr val="FFFFFF"/>
      </a:lt1>
      <a:dk2>
        <a:srgbClr val="28439E"/>
      </a:dk2>
      <a:lt2>
        <a:srgbClr val="16B8FB"/>
      </a:lt2>
      <a:accent1>
        <a:srgbClr val="DF3674"/>
      </a:accent1>
      <a:accent2>
        <a:srgbClr val="EAEAE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929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159</Words>
  <Application>Microsoft Office PowerPoint</Application>
  <PresentationFormat>Экран (16:9)</PresentationFormat>
  <Paragraphs>40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ABeeZee</vt:lpstr>
      <vt:lpstr>Bebas Neue</vt:lpstr>
      <vt:lpstr>Arial</vt:lpstr>
      <vt:lpstr>Raleway</vt:lpstr>
      <vt:lpstr>Calibri</vt:lpstr>
      <vt:lpstr>Mergers and Acquisitions by Slidesgo</vt:lpstr>
      <vt:lpstr>Анализ качества преподавания</vt:lpstr>
      <vt:lpstr>Идея</vt:lpstr>
      <vt:lpstr>Стэк технологий</vt:lpstr>
      <vt:lpstr>Ключевые фишки</vt:lpstr>
      <vt:lpstr>Время обработки данных</vt:lpstr>
      <vt:lpstr>Презентация PowerPoint</vt:lpstr>
      <vt:lpstr>Презентация PowerPoint</vt:lpstr>
      <vt:lpstr>Презентация PowerPoint</vt:lpstr>
      <vt:lpstr>Наша команда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качества преподавания</dc:title>
  <dc:creator>Terrifying Ant</dc:creator>
  <cp:lastModifiedBy>Terrifying Ant</cp:lastModifiedBy>
  <cp:revision>17</cp:revision>
  <dcterms:modified xsi:type="dcterms:W3CDTF">2024-04-28T07:58:02Z</dcterms:modified>
</cp:coreProperties>
</file>